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287000" cx="18288000"/>
  <p:notesSz cx="6858000" cy="9144000"/>
  <p:embeddedFontLst>
    <p:embeddedFont>
      <p:font typeface="Halant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Inter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0ff6a69e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30ff6a69ea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206873e270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2206873e270_0_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0ff6a69ea3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30ff6a69ea3_0_1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0ff6a69ea3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30ff6a69ea3_0_2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0ff6a69ea3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30ff6a69ea3_0_2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5" Type="http://schemas.openxmlformats.org/officeDocument/2006/relationships/image" Target="../media/image3.png"/><Relationship Id="rId6" Type="http://schemas.openxmlformats.org/officeDocument/2006/relationships/image" Target="../media/image11.png"/><Relationship Id="rId7" Type="http://schemas.openxmlformats.org/officeDocument/2006/relationships/image" Target="../media/image17.png"/><Relationship Id="rId8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hyperlink" Target="https://en.wikipedia.org/wiki/en:Creative_Commons" TargetMode="External"/><Relationship Id="rId5" Type="http://schemas.openxmlformats.org/officeDocument/2006/relationships/hyperlink" Target="https://creativecommons.org/licenses/by-sa/3.0/deed.en" TargetMode="External"/><Relationship Id="rId6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4208013" y="2742328"/>
            <a:ext cx="14079900" cy="41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7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 to World History II</a:t>
            </a:r>
            <a:endParaRPr sz="700"/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633952" y="6917208"/>
            <a:ext cx="12625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0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/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/>
        </p:nvSpPr>
        <p:spPr>
          <a:xfrm>
            <a:off x="2908652" y="248325"/>
            <a:ext cx="12470700" cy="16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UNIT 0</a:t>
            </a:r>
            <a:endParaRPr b="1" sz="6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 TO HISTORICAL THINKING</a:t>
            </a:r>
            <a:endParaRPr b="1" sz="45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06" name="Google Shape;106;p14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107" name="Google Shape;107;p14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08" name="Google Shape;108;p14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9" name="Google Shape;109;p14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110" name="Google Shape;110;p14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1" name="Google Shape;111;p14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12" name="Google Shape;112;p1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13" name="Google Shape;113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14" name="Google Shape;114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6" name="Google Shape;116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/>
            </a:p>
          </p:txBody>
        </p:sp>
      </p:grpSp>
      <p:sp>
        <p:nvSpPr>
          <p:cNvPr id="117" name="Google Shape;117;p14"/>
          <p:cNvSpPr txBox="1"/>
          <p:nvPr/>
        </p:nvSpPr>
        <p:spPr>
          <a:xfrm>
            <a:off x="1881025" y="7328177"/>
            <a:ext cx="147054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 Question</a:t>
            </a:r>
            <a:endParaRPr b="1" sz="3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3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is history and what skills do historians use </a:t>
            </a:r>
            <a:endParaRPr i="1"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3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study the past?</a:t>
            </a:r>
            <a:endParaRPr i="1"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8" name="Google Shape;11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5350" y="2918325"/>
            <a:ext cx="2392550" cy="2392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1850" y="4611075"/>
            <a:ext cx="2392550" cy="239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1513" y="2849913"/>
            <a:ext cx="2529400" cy="252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008050" y="4673559"/>
            <a:ext cx="2267600" cy="226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552775" y="2648503"/>
            <a:ext cx="2392550" cy="239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5154850" y="4761580"/>
            <a:ext cx="2091550" cy="209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15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29" name="Google Shape;129;p1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0" name="Google Shape;130;p1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1" name="Google Shape;131;p1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2" name="Google Shape;132;p1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3" name="Google Shape;133;p1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4" name="Google Shape;134;p1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5" name="Google Shape;135;p1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6" name="Google Shape;136;p1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7" name="Google Shape;137;p1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8" name="Google Shape;138;p15"/>
          <p:cNvSpPr txBox="1"/>
          <p:nvPr/>
        </p:nvSpPr>
        <p:spPr>
          <a:xfrm>
            <a:off x="4208013" y="2742328"/>
            <a:ext cx="14079900" cy="43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Timelines and Narratives</a:t>
            </a:r>
            <a:endParaRPr/>
          </a:p>
        </p:txBody>
      </p:sp>
      <p:sp>
        <p:nvSpPr>
          <p:cNvPr id="139" name="Google Shape;139;p1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0" name="Google Shape;140;p15"/>
          <p:cNvSpPr txBox="1"/>
          <p:nvPr/>
        </p:nvSpPr>
        <p:spPr>
          <a:xfrm>
            <a:off x="4633952" y="6917208"/>
            <a:ext cx="12625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0:</a:t>
            </a: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Lesson 1</a:t>
            </a:r>
            <a:endParaRPr/>
          </a:p>
        </p:txBody>
      </p:sp>
      <p:sp>
        <p:nvSpPr>
          <p:cNvPr id="141" name="Google Shape;141;p1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2" name="Google Shape;142;p1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143" name="Google Shape;143;p1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" name="Google Shape;144;p1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/>
          <p:nvPr/>
        </p:nvSpPr>
        <p:spPr>
          <a:xfrm>
            <a:off x="1791340" y="3962780"/>
            <a:ext cx="14705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6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personal narratives help us tell our story and understand history?</a:t>
            </a:r>
            <a:endParaRPr i="1" sz="6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1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1" name="Google Shape;151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52" name="Google Shape;152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3" name="Google Shape;153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4" name="Google Shape;154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5" name="Google Shape;155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56" name="Google Shape;156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7" name="Google Shape;157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8" name="Google Shape;158;p1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59" name="Google Shape;159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60" name="Google Shape;160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1" name="Google Shape;161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3" name="Google Shape;163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64" name="Google Shape;164;p1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0" name="Google Shape;170;p17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71" name="Google Shape;171;p17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72" name="Google Shape;172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3" name="Google Shape;173;p17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4" name="Google Shape;174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75" name="Google Shape;175;p17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6" name="Google Shape;176;p17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7" name="Google Shape;177;p17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Timeline?</a:t>
            </a:r>
            <a:endParaRPr/>
          </a:p>
        </p:txBody>
      </p:sp>
      <p:grpSp>
        <p:nvGrpSpPr>
          <p:cNvPr id="178" name="Google Shape;178;p17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79" name="Google Shape;179;p17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80" name="Google Shape;180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7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2" name="Google Shape;182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83" name="Google Shape;183;p1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4" name="Google Shape;184;p17"/>
          <p:cNvGrpSpPr/>
          <p:nvPr/>
        </p:nvGrpSpPr>
        <p:grpSpPr>
          <a:xfrm>
            <a:off x="9082344" y="2749624"/>
            <a:ext cx="6651533" cy="4089923"/>
            <a:chOff x="0" y="-192881"/>
            <a:chExt cx="8868710" cy="5453231"/>
          </a:xfrm>
        </p:grpSpPr>
        <p:grpSp>
          <p:nvGrpSpPr>
            <p:cNvPr id="185" name="Google Shape;185;p17"/>
            <p:cNvGrpSpPr/>
            <p:nvPr/>
          </p:nvGrpSpPr>
          <p:grpSpPr>
            <a:xfrm>
              <a:off x="0" y="-192881"/>
              <a:ext cx="8868710" cy="3449081"/>
              <a:chOff x="0" y="-38100"/>
              <a:chExt cx="1751844" cy="681300"/>
            </a:xfrm>
          </p:grpSpPr>
          <p:sp>
            <p:nvSpPr>
              <p:cNvPr id="186" name="Google Shape;186;p17"/>
              <p:cNvSpPr/>
              <p:nvPr/>
            </p:nvSpPr>
            <p:spPr>
              <a:xfrm>
                <a:off x="0" y="0"/>
                <a:ext cx="1751844" cy="643168"/>
              </a:xfrm>
              <a:custGeom>
                <a:rect b="b" l="l" r="r" t="t"/>
                <a:pathLst>
                  <a:path extrusionOk="0" h="643168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583808"/>
                    </a:lnTo>
                    <a:cubicBezTo>
                      <a:pt x="1751844" y="616592"/>
                      <a:pt x="1725268" y="643168"/>
                      <a:pt x="1692484" y="643168"/>
                    </a:cubicBezTo>
                    <a:lnTo>
                      <a:pt x="59360" y="643168"/>
                    </a:lnTo>
                    <a:cubicBezTo>
                      <a:pt x="26577" y="643168"/>
                      <a:pt x="0" y="616592"/>
                      <a:pt x="0" y="583808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7"/>
              <p:cNvSpPr txBox="1"/>
              <p:nvPr/>
            </p:nvSpPr>
            <p:spPr>
              <a:xfrm>
                <a:off x="0" y="-38100"/>
                <a:ext cx="1751700" cy="68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8" name="Google Shape;188;p17"/>
            <p:cNvSpPr txBox="1"/>
            <p:nvPr/>
          </p:nvSpPr>
          <p:spPr>
            <a:xfrm>
              <a:off x="695604" y="133350"/>
              <a:ext cx="7735500" cy="51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3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Timelines are visual tools that help us organize information and historical events in the order that they happened.</a:t>
              </a:r>
              <a:endParaRPr sz="3400"/>
            </a:p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99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99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99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189" name="Google Shape;189;p17"/>
          <p:cNvGrpSpPr/>
          <p:nvPr/>
        </p:nvGrpSpPr>
        <p:grpSpPr>
          <a:xfrm>
            <a:off x="9082344" y="6166389"/>
            <a:ext cx="6651533" cy="3966623"/>
            <a:chOff x="0" y="-192881"/>
            <a:chExt cx="8868710" cy="5288831"/>
          </a:xfrm>
        </p:grpSpPr>
        <p:grpSp>
          <p:nvGrpSpPr>
            <p:cNvPr id="190" name="Google Shape;190;p17"/>
            <p:cNvGrpSpPr/>
            <p:nvPr/>
          </p:nvGrpSpPr>
          <p:grpSpPr>
            <a:xfrm>
              <a:off x="0" y="-192881"/>
              <a:ext cx="8868710" cy="3449081"/>
              <a:chOff x="0" y="-38100"/>
              <a:chExt cx="1751844" cy="681300"/>
            </a:xfrm>
          </p:grpSpPr>
          <p:sp>
            <p:nvSpPr>
              <p:cNvPr id="191" name="Google Shape;191;p17"/>
              <p:cNvSpPr/>
              <p:nvPr/>
            </p:nvSpPr>
            <p:spPr>
              <a:xfrm>
                <a:off x="0" y="0"/>
                <a:ext cx="1751844" cy="643168"/>
              </a:xfrm>
              <a:custGeom>
                <a:rect b="b" l="l" r="r" t="t"/>
                <a:pathLst>
                  <a:path extrusionOk="0" h="643168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583808"/>
                    </a:lnTo>
                    <a:cubicBezTo>
                      <a:pt x="1751844" y="616592"/>
                      <a:pt x="1725268" y="643168"/>
                      <a:pt x="1692484" y="643168"/>
                    </a:cubicBezTo>
                    <a:lnTo>
                      <a:pt x="59360" y="643168"/>
                    </a:lnTo>
                    <a:cubicBezTo>
                      <a:pt x="26577" y="643168"/>
                      <a:pt x="0" y="616592"/>
                      <a:pt x="0" y="583808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7"/>
              <p:cNvSpPr txBox="1"/>
              <p:nvPr/>
            </p:nvSpPr>
            <p:spPr>
              <a:xfrm>
                <a:off x="0" y="-38100"/>
                <a:ext cx="1751700" cy="68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3" name="Google Shape;193;p17"/>
            <p:cNvSpPr txBox="1"/>
            <p:nvPr/>
          </p:nvSpPr>
          <p:spPr>
            <a:xfrm>
              <a:off x="695604" y="133350"/>
              <a:ext cx="7735500" cy="496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32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Most timelines are arranged in chronological order, which means that it is organized from the earliest to most recent event. </a:t>
              </a:r>
              <a:endParaRPr sz="3200"/>
            </a:p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99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99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99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194" name="Google Shape;194;p17"/>
          <p:cNvSpPr/>
          <p:nvPr/>
        </p:nvSpPr>
        <p:spPr>
          <a:xfrm>
            <a:off x="8825000" y="5627375"/>
            <a:ext cx="5908346" cy="803104"/>
          </a:xfrm>
          <a:custGeom>
            <a:rect b="b" l="l" r="r" t="t"/>
            <a:pathLst>
              <a:path extrusionOk="0" h="677725" w="1699021">
                <a:moveTo>
                  <a:pt x="61206" y="0"/>
                </a:moveTo>
                <a:lnTo>
                  <a:pt x="1637815" y="0"/>
                </a:lnTo>
                <a:cubicBezTo>
                  <a:pt x="1654047" y="0"/>
                  <a:pt x="1669616" y="6448"/>
                  <a:pt x="1681094" y="17927"/>
                </a:cubicBezTo>
                <a:cubicBezTo>
                  <a:pt x="1692572" y="29405"/>
                  <a:pt x="1699021" y="44973"/>
                  <a:pt x="1699021" y="61206"/>
                </a:cubicBezTo>
                <a:lnTo>
                  <a:pt x="1699021" y="616519"/>
                </a:lnTo>
                <a:cubicBezTo>
                  <a:pt x="1699021" y="632752"/>
                  <a:pt x="1692572" y="648320"/>
                  <a:pt x="1681094" y="659799"/>
                </a:cubicBezTo>
                <a:cubicBezTo>
                  <a:pt x="1669616" y="671277"/>
                  <a:pt x="1654047" y="677725"/>
                  <a:pt x="1637815" y="677725"/>
                </a:cubicBezTo>
                <a:lnTo>
                  <a:pt x="61206" y="677725"/>
                </a:lnTo>
                <a:cubicBezTo>
                  <a:pt x="27403" y="677725"/>
                  <a:pt x="0" y="650323"/>
                  <a:pt x="0" y="616519"/>
                </a:cubicBezTo>
                <a:lnTo>
                  <a:pt x="0" y="61206"/>
                </a:lnTo>
                <a:cubicBezTo>
                  <a:pt x="0" y="44973"/>
                  <a:pt x="6448" y="29405"/>
                  <a:pt x="17927" y="17927"/>
                </a:cubicBezTo>
                <a:cubicBezTo>
                  <a:pt x="29405" y="6448"/>
                  <a:pt x="44973" y="0"/>
                  <a:pt x="61206" y="0"/>
                </a:cubicBezTo>
                <a:close/>
              </a:path>
            </a:pathLst>
          </a:custGeom>
          <a:solidFill>
            <a:srgbClr val="F1AF4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7"/>
          <p:cNvSpPr/>
          <p:nvPr/>
        </p:nvSpPr>
        <p:spPr>
          <a:xfrm>
            <a:off x="8825000" y="2184600"/>
            <a:ext cx="3308843" cy="803104"/>
          </a:xfrm>
          <a:custGeom>
            <a:rect b="b" l="l" r="r" t="t"/>
            <a:pathLst>
              <a:path extrusionOk="0" h="677725" w="1699021">
                <a:moveTo>
                  <a:pt x="61206" y="0"/>
                </a:moveTo>
                <a:lnTo>
                  <a:pt x="1637815" y="0"/>
                </a:lnTo>
                <a:cubicBezTo>
                  <a:pt x="1654047" y="0"/>
                  <a:pt x="1669616" y="6448"/>
                  <a:pt x="1681094" y="17927"/>
                </a:cubicBezTo>
                <a:cubicBezTo>
                  <a:pt x="1692572" y="29405"/>
                  <a:pt x="1699021" y="44973"/>
                  <a:pt x="1699021" y="61206"/>
                </a:cubicBezTo>
                <a:lnTo>
                  <a:pt x="1699021" y="616519"/>
                </a:lnTo>
                <a:cubicBezTo>
                  <a:pt x="1699021" y="632752"/>
                  <a:pt x="1692572" y="648320"/>
                  <a:pt x="1681094" y="659799"/>
                </a:cubicBezTo>
                <a:cubicBezTo>
                  <a:pt x="1669616" y="671277"/>
                  <a:pt x="1654047" y="677725"/>
                  <a:pt x="1637815" y="677725"/>
                </a:cubicBezTo>
                <a:lnTo>
                  <a:pt x="61206" y="677725"/>
                </a:lnTo>
                <a:cubicBezTo>
                  <a:pt x="27403" y="677725"/>
                  <a:pt x="0" y="650323"/>
                  <a:pt x="0" y="616519"/>
                </a:cubicBezTo>
                <a:lnTo>
                  <a:pt x="0" y="61206"/>
                </a:lnTo>
                <a:cubicBezTo>
                  <a:pt x="0" y="44973"/>
                  <a:pt x="6448" y="29405"/>
                  <a:pt x="17927" y="17927"/>
                </a:cubicBezTo>
                <a:cubicBezTo>
                  <a:pt x="29405" y="6448"/>
                  <a:pt x="44973" y="0"/>
                  <a:pt x="61206" y="0"/>
                </a:cubicBezTo>
                <a:close/>
              </a:path>
            </a:pathLst>
          </a:custGeom>
          <a:solidFill>
            <a:srgbClr val="F1AF4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7"/>
          <p:cNvSpPr txBox="1"/>
          <p:nvPr/>
        </p:nvSpPr>
        <p:spPr>
          <a:xfrm>
            <a:off x="8959787" y="2255476"/>
            <a:ext cx="41823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18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 Visual Tool</a:t>
            </a:r>
            <a:endParaRPr/>
          </a:p>
        </p:txBody>
      </p:sp>
      <p:sp>
        <p:nvSpPr>
          <p:cNvPr id="197" name="Google Shape;197;p17"/>
          <p:cNvSpPr txBox="1"/>
          <p:nvPr/>
        </p:nvSpPr>
        <p:spPr>
          <a:xfrm>
            <a:off x="8959773" y="5698275"/>
            <a:ext cx="62220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18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Chronologically Ordered</a:t>
            </a:r>
            <a:endParaRPr/>
          </a:p>
        </p:txBody>
      </p:sp>
      <p:sp>
        <p:nvSpPr>
          <p:cNvPr id="198" name="Google Shape;198;p17"/>
          <p:cNvSpPr txBox="1"/>
          <p:nvPr/>
        </p:nvSpPr>
        <p:spPr>
          <a:xfrm>
            <a:off x="560125" y="7750775"/>
            <a:ext cx="77757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Useful Charts, Portion of </a:t>
            </a:r>
            <a:r>
              <a:rPr i="1"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Timeline of World History</a:t>
            </a: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</a:t>
            </a:r>
            <a:r>
              <a:rPr lang="en-US" sz="1200">
                <a:solidFill>
                  <a:srgbClr val="202122"/>
                </a:solidFill>
                <a:highlight>
                  <a:srgbClr val="F9F9F9"/>
                </a:highlight>
                <a:latin typeface="Inter"/>
                <a:ea typeface="Inter"/>
                <a:cs typeface="Inter"/>
                <a:sym typeface="Inter"/>
              </a:rPr>
              <a:t>licensed under the </a:t>
            </a:r>
            <a:r>
              <a:rPr lang="en-US" sz="1200">
                <a:solidFill>
                  <a:srgbClr val="3366BB"/>
                </a:solidFill>
                <a:highlight>
                  <a:srgbClr val="F9F9F9"/>
                </a:highlight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</a:t>
            </a:r>
            <a:r>
              <a:rPr lang="en-US" sz="1200">
                <a:solidFill>
                  <a:srgbClr val="202122"/>
                </a:solidFill>
                <a:highlight>
                  <a:srgbClr val="F9F9F9"/>
                </a:highlight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200">
                <a:solidFill>
                  <a:srgbClr val="3366BB"/>
                </a:solidFill>
                <a:highlight>
                  <a:srgbClr val="F9F9F9"/>
                </a:highlight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Attribution-Share Alike 3.0 Unported</a:t>
            </a:r>
            <a:r>
              <a:rPr lang="en-US" sz="1200">
                <a:solidFill>
                  <a:srgbClr val="202122"/>
                </a:solidFill>
                <a:highlight>
                  <a:srgbClr val="F9F9F9"/>
                </a:highlight>
                <a:latin typeface="Inter"/>
                <a:ea typeface="Inter"/>
                <a:cs typeface="Inter"/>
                <a:sym typeface="Inter"/>
              </a:rPr>
              <a:t> license.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99" name="Google Shape;199;p17"/>
          <p:cNvPicPr preferRelativeResize="0"/>
          <p:nvPr/>
        </p:nvPicPr>
        <p:blipFill rotWithShape="1">
          <a:blip r:embed="rId6">
            <a:alphaModFix/>
          </a:blip>
          <a:srcRect b="0" l="0" r="62026" t="0"/>
          <a:stretch/>
        </p:blipFill>
        <p:spPr>
          <a:xfrm>
            <a:off x="560125" y="2642400"/>
            <a:ext cx="7597174" cy="497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8"/>
          <p:cNvSpPr txBox="1"/>
          <p:nvPr/>
        </p:nvSpPr>
        <p:spPr>
          <a:xfrm>
            <a:off x="1028700" y="876300"/>
            <a:ext cx="16230600" cy="11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6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YOUR TIMELINE</a:t>
            </a:r>
            <a:endParaRPr b="1" sz="7699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05" name="Google Shape;205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06" name="Google Shape;206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7" name="Google Shape;207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" name="Google Shape;208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9" name="Google Shape;209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10" name="Google Shape;210;p18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1" name="Google Shape;211;p18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2" name="Google Shape;212;p18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13" name="Google Shape;213;p1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14" name="Google Shape;214;p1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5" name="Google Shape;215;p18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216" name="Google Shape;216;p18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" name="Google Shape;217;p18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8" name="Google Shape;218;p18"/>
          <p:cNvSpPr txBox="1"/>
          <p:nvPr/>
        </p:nvSpPr>
        <p:spPr>
          <a:xfrm>
            <a:off x="1588575" y="3428988"/>
            <a:ext cx="8657100" cy="35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-US" sz="4400"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4400">
                <a:latin typeface="Inter"/>
                <a:ea typeface="Inter"/>
                <a:cs typeface="Inter"/>
                <a:sym typeface="Inter"/>
              </a:rPr>
              <a:t>Create a timeline of your life in chronological order (include years and 2-3 sentence descriptions).</a:t>
            </a:r>
            <a:endParaRPr sz="4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9" name="Google Shape;219;p18"/>
          <p:cNvSpPr/>
          <p:nvPr/>
        </p:nvSpPr>
        <p:spPr>
          <a:xfrm>
            <a:off x="10563925" y="3722150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8"/>
          <p:cNvSpPr/>
          <p:nvPr/>
        </p:nvSpPr>
        <p:spPr>
          <a:xfrm>
            <a:off x="10563925" y="4936525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8"/>
          <p:cNvSpPr/>
          <p:nvPr/>
        </p:nvSpPr>
        <p:spPr>
          <a:xfrm>
            <a:off x="10563925" y="7350950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8"/>
          <p:cNvSpPr/>
          <p:nvPr/>
        </p:nvSpPr>
        <p:spPr>
          <a:xfrm>
            <a:off x="10563925" y="6122725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8"/>
          <p:cNvSpPr/>
          <p:nvPr/>
        </p:nvSpPr>
        <p:spPr>
          <a:xfrm>
            <a:off x="10563900" y="2558875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8"/>
          <p:cNvSpPr/>
          <p:nvPr/>
        </p:nvSpPr>
        <p:spPr>
          <a:xfrm>
            <a:off x="14384650" y="4116950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8"/>
          <p:cNvSpPr/>
          <p:nvPr/>
        </p:nvSpPr>
        <p:spPr>
          <a:xfrm>
            <a:off x="14384650" y="5331325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8"/>
          <p:cNvSpPr/>
          <p:nvPr/>
        </p:nvSpPr>
        <p:spPr>
          <a:xfrm>
            <a:off x="14384650" y="7745750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8"/>
          <p:cNvSpPr/>
          <p:nvPr/>
        </p:nvSpPr>
        <p:spPr>
          <a:xfrm>
            <a:off x="14384650" y="6517525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8"/>
          <p:cNvSpPr/>
          <p:nvPr/>
        </p:nvSpPr>
        <p:spPr>
          <a:xfrm>
            <a:off x="14384650" y="2902575"/>
            <a:ext cx="2530200" cy="1044900"/>
          </a:xfrm>
          <a:prstGeom prst="rect">
            <a:avLst/>
          </a:prstGeom>
          <a:solidFill>
            <a:srgbClr val="FCFCFC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9" name="Google Shape;229;p18"/>
          <p:cNvCxnSpPr/>
          <p:nvPr/>
        </p:nvCxnSpPr>
        <p:spPr>
          <a:xfrm flipH="1">
            <a:off x="13721375" y="2296975"/>
            <a:ext cx="36000" cy="7113600"/>
          </a:xfrm>
          <a:prstGeom prst="straightConnector1">
            <a:avLst/>
          </a:prstGeom>
          <a:noFill/>
          <a:ln cap="flat" cmpd="sng" w="152400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0" name="Google Shape;230;p18"/>
          <p:cNvCxnSpPr/>
          <p:nvPr/>
        </p:nvCxnSpPr>
        <p:spPr>
          <a:xfrm>
            <a:off x="13094125" y="4238300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1" name="Google Shape;231;p18"/>
          <p:cNvCxnSpPr/>
          <p:nvPr/>
        </p:nvCxnSpPr>
        <p:spPr>
          <a:xfrm>
            <a:off x="13077575" y="5485313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2" name="Google Shape;232;p18"/>
          <p:cNvCxnSpPr/>
          <p:nvPr/>
        </p:nvCxnSpPr>
        <p:spPr>
          <a:xfrm>
            <a:off x="13703725" y="3418725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3" name="Google Shape;233;p18"/>
          <p:cNvCxnSpPr/>
          <p:nvPr/>
        </p:nvCxnSpPr>
        <p:spPr>
          <a:xfrm>
            <a:off x="13703725" y="5835113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4" name="Google Shape;234;p18"/>
          <p:cNvCxnSpPr/>
          <p:nvPr/>
        </p:nvCxnSpPr>
        <p:spPr>
          <a:xfrm>
            <a:off x="13077575" y="6707938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5" name="Google Shape;235;p18"/>
          <p:cNvCxnSpPr/>
          <p:nvPr/>
        </p:nvCxnSpPr>
        <p:spPr>
          <a:xfrm>
            <a:off x="13703725" y="4710100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6" name="Google Shape;236;p18"/>
          <p:cNvCxnSpPr/>
          <p:nvPr/>
        </p:nvCxnSpPr>
        <p:spPr>
          <a:xfrm>
            <a:off x="13703725" y="7033825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7" name="Google Shape;237;p18"/>
          <p:cNvCxnSpPr/>
          <p:nvPr/>
        </p:nvCxnSpPr>
        <p:spPr>
          <a:xfrm>
            <a:off x="13094125" y="3023913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8" name="Google Shape;238;p18"/>
          <p:cNvCxnSpPr/>
          <p:nvPr/>
        </p:nvCxnSpPr>
        <p:spPr>
          <a:xfrm>
            <a:off x="13077575" y="7922313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9" name="Google Shape;239;p18"/>
          <p:cNvCxnSpPr/>
          <p:nvPr/>
        </p:nvCxnSpPr>
        <p:spPr>
          <a:xfrm>
            <a:off x="13703725" y="8232550"/>
            <a:ext cx="679800" cy="12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9"/>
          <p:cNvSpPr txBox="1"/>
          <p:nvPr/>
        </p:nvSpPr>
        <p:spPr>
          <a:xfrm>
            <a:off x="1028700" y="1146750"/>
            <a:ext cx="1623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5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Excerpt from Becoming by Michelle </a:t>
            </a:r>
            <a:r>
              <a:rPr b="1" i="1" lang="en-US" sz="5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Obama</a:t>
            </a:r>
            <a:endParaRPr b="1" i="1" sz="7699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45" name="Google Shape;245;p1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6" name="Google Shape;246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7" name="Google Shape;247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9" name="Google Shape;249;p1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50" name="Google Shape;250;p19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1" name="Google Shape;251;p19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52" name="Google Shape;252;p19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53" name="Google Shape;253;p19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4" name="Google Shape;254;p19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255" name="Google Shape;255;p19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6" name="Google Shape;256;p19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7" name="Google Shape;257;p19"/>
          <p:cNvSpPr txBox="1"/>
          <p:nvPr/>
        </p:nvSpPr>
        <p:spPr>
          <a:xfrm>
            <a:off x="1588575" y="3428988"/>
            <a:ext cx="8657100" cy="49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-US" sz="4400"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4400">
                <a:latin typeface="Inter"/>
                <a:ea typeface="Inter"/>
                <a:cs typeface="Inter"/>
                <a:sym typeface="Inter"/>
              </a:rPr>
              <a:t>After reading the excerpt from </a:t>
            </a:r>
            <a:r>
              <a:rPr i="1" lang="en-US" sz="4400">
                <a:latin typeface="Inter"/>
                <a:ea typeface="Inter"/>
                <a:cs typeface="Inter"/>
                <a:sym typeface="Inter"/>
              </a:rPr>
              <a:t>Becoming</a:t>
            </a:r>
            <a:r>
              <a:rPr lang="en-US" sz="4400">
                <a:latin typeface="Inter"/>
                <a:ea typeface="Inter"/>
                <a:cs typeface="Inter"/>
                <a:sym typeface="Inter"/>
              </a:rPr>
              <a:t> by Michelle Obama, work with a partner to answer the reading comprehension questions below.</a:t>
            </a:r>
            <a:endParaRPr sz="4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58" name="Google Shape;25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85300" y="2125275"/>
            <a:ext cx="6108641" cy="7905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0"/>
          <p:cNvSpPr txBox="1"/>
          <p:nvPr/>
        </p:nvSpPr>
        <p:spPr>
          <a:xfrm>
            <a:off x="1028700" y="876300"/>
            <a:ext cx="162306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7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Your Narrative</a:t>
            </a:r>
            <a:endParaRPr b="1" sz="7799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64" name="Google Shape;264;p2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65" name="Google Shape;265;p2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66" name="Google Shape;266;p2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2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8" name="Google Shape;268;p2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69" name="Google Shape;269;p20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0" name="Google Shape;270;p20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71" name="Google Shape;271;p20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72" name="Google Shape;272;p20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3" name="Google Shape;273;p20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274" name="Google Shape;274;p20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5" name="Google Shape;275;p20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6" name="Google Shape;276;p20"/>
          <p:cNvSpPr txBox="1"/>
          <p:nvPr/>
        </p:nvSpPr>
        <p:spPr>
          <a:xfrm>
            <a:off x="1640600" y="2388838"/>
            <a:ext cx="8657100" cy="56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-US" sz="4400"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4400">
                <a:latin typeface="Inter"/>
                <a:ea typeface="Inter"/>
                <a:cs typeface="Inter"/>
                <a:sym typeface="Inter"/>
              </a:rPr>
              <a:t>Using your timeline, write a narrative of the events from your life in the section below. </a:t>
            </a:r>
            <a:endParaRPr sz="4400">
              <a:latin typeface="Inter"/>
              <a:ea typeface="Inter"/>
              <a:cs typeface="Inter"/>
              <a:sym typeface="Inter"/>
            </a:endParaRPr>
          </a:p>
          <a:p>
            <a:pPr indent="-438150" lvl="0" marL="457200" rtl="0" algn="l">
              <a:spcBef>
                <a:spcPts val="0"/>
              </a:spcBef>
              <a:spcAft>
                <a:spcPts val="0"/>
              </a:spcAft>
              <a:buSzPts val="3300"/>
              <a:buFont typeface="Inter"/>
              <a:buAutoNum type="arabicPeriod"/>
            </a:pPr>
            <a:r>
              <a:rPr lang="en-US" sz="3300">
                <a:latin typeface="Inter"/>
                <a:ea typeface="Inter"/>
                <a:cs typeface="Inter"/>
                <a:sym typeface="Inter"/>
              </a:rPr>
              <a:t>Your narrative should include at least 4 events from your timeline. </a:t>
            </a:r>
            <a:endParaRPr sz="3300">
              <a:latin typeface="Inter"/>
              <a:ea typeface="Inter"/>
              <a:cs typeface="Inter"/>
              <a:sym typeface="Inter"/>
            </a:endParaRPr>
          </a:p>
          <a:p>
            <a:pPr indent="-438150" lvl="0" marL="457200" rtl="0" algn="l">
              <a:spcBef>
                <a:spcPts val="0"/>
              </a:spcBef>
              <a:spcAft>
                <a:spcPts val="0"/>
              </a:spcAft>
              <a:buSzPts val="3300"/>
              <a:buFont typeface="Inter"/>
              <a:buAutoNum type="arabicPeriod"/>
            </a:pPr>
            <a:r>
              <a:rPr lang="en-US" sz="3300">
                <a:latin typeface="Inter"/>
                <a:ea typeface="Inter"/>
                <a:cs typeface="Inter"/>
                <a:sym typeface="Inter"/>
              </a:rPr>
              <a:t>Use the excerpt from Michelle Obama’s memoir, </a:t>
            </a:r>
            <a:r>
              <a:rPr i="1" lang="en-US" sz="3300">
                <a:latin typeface="Inter"/>
                <a:ea typeface="Inter"/>
                <a:cs typeface="Inter"/>
                <a:sym typeface="Inter"/>
              </a:rPr>
              <a:t>Becoming</a:t>
            </a:r>
            <a:r>
              <a:rPr lang="en-US" sz="3300">
                <a:latin typeface="Inter"/>
                <a:ea typeface="Inter"/>
                <a:cs typeface="Inter"/>
                <a:sym typeface="Inter"/>
              </a:rPr>
              <a:t>, as a reference.</a:t>
            </a:r>
            <a:endParaRPr sz="3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77" name="Google Shape;27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72224" y="2076900"/>
            <a:ext cx="5634525" cy="7291725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